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rels" ContentType="application/vnd.openxmlformats-package.relationships+xml"/>
  <Default Extension="wav" ContentType="audio/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sldIdLst>
    <p:sldId id="256" r:id="rId2"/>
    <p:sldId id="265" r:id="rId3"/>
    <p:sldId id="257" r:id="rId4"/>
    <p:sldId id="258" r:id="rId5"/>
    <p:sldId id="259" r:id="rId6"/>
    <p:sldId id="260" r:id="rId7"/>
    <p:sldId id="261" r:id="rId8"/>
    <p:sldId id="262" r:id="rId9"/>
    <p:sldId id="263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>
      <p:cViewPr varScale="1">
        <p:scale>
          <a:sx n="121" d="100"/>
          <a:sy n="121" d="100"/>
        </p:scale>
        <p:origin x="1904" y="17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0172DF1-FC03-4FA2-AE87-9760CB8DD473}" type="datetimeFigureOut">
              <a:rPr lang="en-US" smtClean="0"/>
              <a:t>10/11/24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8AE9259-D011-42B6-9945-AF689A2C97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01397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AE9259-D011-42B6-9945-AF689A2C975E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41879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21158A-84BA-4B8A-B01D-D75119973FCE}" type="datetimeFigureOut">
              <a:rPr lang="en-US" smtClean="0"/>
              <a:t>10/11/24</a:t>
            </a:fld>
            <a:endParaRPr lang="en-US" dirty="0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D0FA82-DE45-4FFE-B085-BBD4233168B4}" type="slidenum">
              <a:rPr lang="en-US" smtClean="0"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21158A-84BA-4B8A-B01D-D75119973FCE}" type="datetimeFigureOut">
              <a:rPr lang="en-US" smtClean="0"/>
              <a:t>10/11/24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D0FA82-DE45-4FFE-B085-BBD4233168B4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21158A-84BA-4B8A-B01D-D75119973FCE}" type="datetimeFigureOut">
              <a:rPr lang="en-US" smtClean="0"/>
              <a:t>10/11/24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D0FA82-DE45-4FFE-B085-BBD4233168B4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21158A-84BA-4B8A-B01D-D75119973FCE}" type="datetimeFigureOut">
              <a:rPr lang="en-US" smtClean="0"/>
              <a:t>10/11/24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D0FA82-DE45-4FFE-B085-BBD4233168B4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21158A-84BA-4B8A-B01D-D75119973FCE}" type="datetimeFigureOut">
              <a:rPr lang="en-US" smtClean="0"/>
              <a:t>10/11/24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D0FA82-DE45-4FFE-B085-BBD4233168B4}" type="slidenum">
              <a:rPr lang="en-US" smtClean="0"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21158A-84BA-4B8A-B01D-D75119973FCE}" type="datetimeFigureOut">
              <a:rPr lang="en-US" smtClean="0"/>
              <a:t>10/11/24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D0FA82-DE45-4FFE-B085-BBD4233168B4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21158A-84BA-4B8A-B01D-D75119973FCE}" type="datetimeFigureOut">
              <a:rPr lang="en-US" smtClean="0"/>
              <a:t>10/11/24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D0FA82-DE45-4FFE-B085-BBD4233168B4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21158A-84BA-4B8A-B01D-D75119973FCE}" type="datetimeFigureOut">
              <a:rPr lang="en-US" smtClean="0"/>
              <a:t>10/11/24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D0FA82-DE45-4FFE-B085-BBD4233168B4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21158A-84BA-4B8A-B01D-D75119973FCE}" type="datetimeFigureOut">
              <a:rPr lang="en-US" smtClean="0"/>
              <a:t>10/11/24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D0FA82-DE45-4FFE-B085-BBD4233168B4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21158A-84BA-4B8A-B01D-D75119973FCE}" type="datetimeFigureOut">
              <a:rPr lang="en-US" smtClean="0"/>
              <a:t>10/11/24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D0FA82-DE45-4FFE-B085-BBD4233168B4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21158A-84BA-4B8A-B01D-D75119973FCE}" type="datetimeFigureOut">
              <a:rPr lang="en-US" smtClean="0"/>
              <a:t>10/11/24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6ED0FA82-DE45-4FFE-B085-BBD4233168B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dirty="0"/>
              <a:t>Click icon to add picture</a:t>
            </a:r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9D21158A-84BA-4B8A-B01D-D75119973FCE}" type="datetimeFigureOut">
              <a:rPr lang="en-US" smtClean="0"/>
              <a:t>10/11/24</a:t>
            </a:fld>
            <a:endParaRPr lang="en-US" dirty="0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6ED0FA82-DE45-4FFE-B085-BBD4233168B4}" type="slidenum">
              <a:rPr lang="en-US" smtClean="0"/>
              <a:t>‹#›</a:t>
            </a:fld>
            <a:endParaRPr lang="en-US" dirty="0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dirty="0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dirty="0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audio" Target="../media/audio1.wav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4" Type="http://schemas.openxmlformats.org/officeDocument/2006/relationships/audio" Target="../media/audio1.wav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4" Type="http://schemas.openxmlformats.org/officeDocument/2006/relationships/audio" Target="../media/audio1.wav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4" Type="http://schemas.openxmlformats.org/officeDocument/2006/relationships/audio" Target="../media/audio1.wav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4" Type="http://schemas.openxmlformats.org/officeDocument/2006/relationships/audio" Target="../media/audio1.wav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4" Type="http://schemas.openxmlformats.org/officeDocument/2006/relationships/audio" Target="../media/audio1.wav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Relationship Id="rId4" Type="http://schemas.openxmlformats.org/officeDocument/2006/relationships/audio" Target="../media/audio2.wav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Relationship Id="rId4" Type="http://schemas.openxmlformats.org/officeDocument/2006/relationships/audio" Target="../media/audio3.wav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2.xml"/><Relationship Id="rId4" Type="http://schemas.openxmlformats.org/officeDocument/2006/relationships/audio" Target="../media/audio4.wav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762000"/>
            <a:ext cx="7851648" cy="762000"/>
          </a:xfrm>
        </p:spPr>
        <p:txBody>
          <a:bodyPr>
            <a:normAutofit fontScale="90000"/>
          </a:bodyPr>
          <a:lstStyle/>
          <a:p>
            <a:r>
              <a:rPr lang="en-US" dirty="0"/>
              <a:t>Humpback Whale</a:t>
            </a:r>
          </a:p>
        </p:txBody>
      </p:sp>
      <p:pic>
        <p:nvPicPr>
          <p:cNvPr id="1026" name="Picture 2" descr="Humpback whale – Australian Antarctic Program">
            <a:extLst>
              <a:ext uri="{FF2B5EF4-FFF2-40B4-BE49-F238E27FC236}">
                <a16:creationId xmlns:a16="http://schemas.microsoft.com/office/drawing/2014/main" id="{57AA051F-D968-0445-B2A2-BEF32A4DFF8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1752600"/>
            <a:ext cx="6910552" cy="46082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125373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shred dir="out"/>
        <p:sndAc>
          <p:stSnd>
            <p:snd r:embed="rId3" name="explode.wav"/>
          </p:stSnd>
        </p:sndAc>
      </p:transition>
    </mc:Choice>
    <mc:Fallback xmlns="">
      <p:transition spd="slow">
        <p:fade/>
        <p:sndAc>
          <p:stSnd>
            <p:snd r:embed="rId5" name="explode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Biome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  Humpback whales live in all oceans but are uncommon in artic regions. During summer months they migrate to higher altitudes. 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35201" y="3657600"/>
            <a:ext cx="3493021" cy="2619766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sp>
        <p:nvSpPr>
          <p:cNvPr id="5" name="5-Point Star 4"/>
          <p:cNvSpPr/>
          <p:nvPr/>
        </p:nvSpPr>
        <p:spPr>
          <a:xfrm>
            <a:off x="228600" y="6309111"/>
            <a:ext cx="381000" cy="320289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310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  <p:sndAc>
          <p:stSnd>
            <p:snd r:embed="rId2" name="explode.wav"/>
          </p:stSnd>
        </p:sndAc>
      </p:transition>
    </mc:Choice>
    <mc:Fallback xmlns="">
      <p:transition spd="slow">
        <p:fade/>
        <p:sndAc>
          <p:stSnd>
            <p:snd r:embed="rId4" name="explode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sz="7200" dirty="0"/>
              <a:t>Description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idx="1"/>
          </p:nvPr>
        </p:nvSpPr>
        <p:spPr>
          <a:xfrm>
            <a:off x="457200" y="1935480"/>
            <a:ext cx="8384182" cy="4236720"/>
          </a:xfrm>
        </p:spPr>
        <p:txBody>
          <a:bodyPr>
            <a:no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sz="2400" dirty="0"/>
              <a:t>Dark gray to black on their backs 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2400" dirty="0"/>
              <a:t>white patterns on their stomach.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2400" dirty="0"/>
              <a:t>Chunky, Heavy bodied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2400" dirty="0"/>
              <a:t>They can weigh 30-40 tons.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2400" dirty="0"/>
              <a:t>They are usually 30-60 feet in length.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2400" dirty="0"/>
              <a:t>Robust body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2400" dirty="0"/>
              <a:t>Fewer throat grooves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2400" dirty="0"/>
              <a:t>Dorsal fin that varies in shape and size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2400" dirty="0"/>
              <a:t>Very long white flippers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2400" dirty="0"/>
              <a:t>Knob- like bumps on head and snout each holding 1 hair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019800" y="3104702"/>
            <a:ext cx="2743199" cy="2229297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5" name="5-Point Star 4"/>
          <p:cNvSpPr/>
          <p:nvPr/>
        </p:nvSpPr>
        <p:spPr>
          <a:xfrm>
            <a:off x="304800" y="6400800"/>
            <a:ext cx="457200" cy="304800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6248400" y="2057400"/>
            <a:ext cx="208291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Size related to a bus:</a:t>
            </a:r>
          </a:p>
        </p:txBody>
      </p:sp>
    </p:spTree>
    <p:extLst>
      <p:ext uri="{BB962C8B-B14F-4D97-AF65-F5344CB8AC3E}">
        <p14:creationId xmlns:p14="http://schemas.microsoft.com/office/powerpoint/2010/main" val="9694920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  <p:sndAc>
          <p:stSnd>
            <p:snd r:embed="rId2" name="explode.wav"/>
          </p:stSnd>
        </p:sndAc>
      </p:transition>
    </mc:Choice>
    <mc:Fallback xmlns="">
      <p:transition spd="slow">
        <p:fade/>
        <p:sndAc>
          <p:stSnd>
            <p:snd r:embed="rId4" name="explode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0" dur="2000" fill="hold"/>
                                        <p:tgtEl>
                                          <p:spTgt spid="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" dur="500" tmFilter="0, 0; .2, .5; .8, .5; 1, 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5" dur="250" autoRev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500" tmFilter="0, 0; .2, .5; .8, .5; 1, 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0" dur="250" autoRev="1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500" tmFilter="0, 0; .2, .5; .8, .5; 1, 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5" dur="250" autoRev="1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9" dur="500" tmFilter="0, 0; .2, .5; .8, .5; 1, 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0" dur="250" autoRev="1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4" dur="500" tmFilter="0, 0; .2, .5; .8, .5; 1, 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5" dur="250" autoRev="1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9" dur="500" tmFilter="0, 0; .2, .5; .8, .5; 1, 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0" dur="250" autoRev="1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4" dur="500" tmFilter="0, 0; .2, .5; .8, .5; 1, 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5" dur="250" autoRev="1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9" dur="500" tmFilter="0, 0; .2, .5; .8, .5; 1, 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0" dur="250" autoRev="1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4" dur="500" tmFilter="0, 0; .2, .5; .8, .5; 1, 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5" dur="250" autoRev="1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9" dur="500" tmFilter="0, 0; .2, .5; .8, .5; 1, 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0" dur="250" autoRev="1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Diet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381000" y="2057400"/>
            <a:ext cx="7848600" cy="2560320"/>
          </a:xfrm>
        </p:spPr>
        <p:txBody>
          <a:bodyPr/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sz="2800" dirty="0"/>
              <a:t>Humpback whales are omnivores. They will eat:</a:t>
            </a:r>
          </a:p>
          <a:p>
            <a:r>
              <a:rPr lang="en-US" sz="2800" dirty="0"/>
              <a:t>Tiny shrimplike krill</a:t>
            </a:r>
          </a:p>
          <a:p>
            <a:r>
              <a:rPr lang="en-US" sz="2800" dirty="0"/>
              <a:t>Plankton</a:t>
            </a:r>
          </a:p>
          <a:p>
            <a:r>
              <a:rPr lang="en-US" sz="2800" dirty="0"/>
              <a:t>Small fish</a:t>
            </a:r>
          </a:p>
        </p:txBody>
      </p:sp>
      <p:sp>
        <p:nvSpPr>
          <p:cNvPr id="3" name="Oval 2"/>
          <p:cNvSpPr/>
          <p:nvPr/>
        </p:nvSpPr>
        <p:spPr>
          <a:xfrm>
            <a:off x="304800" y="6324600"/>
            <a:ext cx="304800" cy="304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050" name="Picture 2" descr="What Do Humpback Whales Eat? | Whale Watch Western Australia">
            <a:extLst>
              <a:ext uri="{FF2B5EF4-FFF2-40B4-BE49-F238E27FC236}">
                <a16:creationId xmlns:a16="http://schemas.microsoft.com/office/drawing/2014/main" id="{ABBAD123-445F-0B4D-AE8A-99A180EE780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67200" y="3394868"/>
            <a:ext cx="4572000" cy="32345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841547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  <p:sndAc>
          <p:stSnd>
            <p:snd r:embed="rId2" name="explode.wav"/>
          </p:stSnd>
        </p:sndAc>
      </p:transition>
    </mc:Choice>
    <mc:Fallback xmlns="">
      <p:transition spd="slow">
        <p:fade/>
        <p:sndAc>
          <p:stSnd>
            <p:snd r:embed="rId4" name="explode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Young (Offspring)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endParaRPr lang="en-US" sz="2000" dirty="0"/>
          </a:p>
          <a:p>
            <a:r>
              <a:rPr lang="en-US" sz="2800" dirty="0"/>
              <a:t>Baby humpback whales are called calves. (calf) </a:t>
            </a:r>
          </a:p>
          <a:p>
            <a:r>
              <a:rPr lang="en-US" sz="2800" dirty="0"/>
              <a:t>They are 15 feet at birth. </a:t>
            </a:r>
          </a:p>
          <a:p>
            <a:r>
              <a:rPr lang="en-US" sz="2800" dirty="0"/>
              <a:t>Humpback whales calf every year. Sometimes about 2-3 years.</a:t>
            </a:r>
          </a:p>
          <a:p>
            <a:r>
              <a:rPr lang="en-US" sz="2800" dirty="0"/>
              <a:t>Births between January and March</a:t>
            </a:r>
          </a:p>
          <a:p>
            <a:r>
              <a:rPr lang="en-US" sz="2800" dirty="0"/>
              <a:t>Gestation takes 11-12 months</a:t>
            </a:r>
          </a:p>
          <a:p>
            <a:r>
              <a:rPr lang="en-US" sz="2800" dirty="0"/>
              <a:t>Nurses for about 1 year</a:t>
            </a:r>
          </a:p>
          <a:p>
            <a:r>
              <a:rPr lang="en-US" sz="2800" dirty="0"/>
              <a:t>Don’t stop growing until 10 years old</a:t>
            </a:r>
          </a:p>
          <a:p>
            <a:endParaRPr lang="en-US" sz="2800" dirty="0"/>
          </a:p>
        </p:txBody>
      </p:sp>
      <p:sp>
        <p:nvSpPr>
          <p:cNvPr id="5" name="5-Point Star 4"/>
          <p:cNvSpPr/>
          <p:nvPr/>
        </p:nvSpPr>
        <p:spPr>
          <a:xfrm>
            <a:off x="533400" y="6324600"/>
            <a:ext cx="381000" cy="293076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67079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  <p:sndAc>
          <p:stSnd>
            <p:snd r:embed="rId2" name="explode.wav"/>
          </p:stSnd>
        </p:sndAc>
      </p:transition>
    </mc:Choice>
    <mc:Fallback xmlns="">
      <p:transition spd="slow">
        <p:fade/>
        <p:sndAc>
          <p:stSnd>
            <p:snd r:embed="rId4" name="explode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0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5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0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5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0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5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Predators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sz="3200" dirty="0"/>
              <a:t>Humpback whales have only 1 predator, </a:t>
            </a:r>
            <a:r>
              <a:rPr lang="en-US" sz="3200" b="1" u="sng" dirty="0"/>
              <a:t>humans</a:t>
            </a:r>
            <a:r>
              <a:rPr lang="en-US" sz="3200" dirty="0"/>
              <a:t>. 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64738" y="3048000"/>
            <a:ext cx="4866164" cy="35956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20973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  <p:sndAc>
          <p:stSnd>
            <p:snd r:embed="rId2" name="explode.wav"/>
          </p:stSnd>
        </p:sndAc>
      </p:transition>
    </mc:Choice>
    <mc:Fallback xmlns="">
      <p:transition spd="slow">
        <p:fade/>
        <p:sndAc>
          <p:stSnd>
            <p:snd r:embed="rId4" name="explode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331857"/>
            <a:ext cx="8229600" cy="1143000"/>
          </a:xfrm>
        </p:spPr>
        <p:txBody>
          <a:bodyPr/>
          <a:lstStyle/>
          <a:p>
            <a:pPr algn="ctr"/>
            <a:r>
              <a:rPr lang="en-US" dirty="0"/>
              <a:t>Remaining Population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1839310"/>
            <a:ext cx="8229600" cy="256032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sz="3600" dirty="0"/>
          </a:p>
          <a:p>
            <a:pPr marL="0" indent="0">
              <a:buNone/>
            </a:pPr>
            <a:r>
              <a:rPr lang="en-US" sz="4400" dirty="0"/>
              <a:t> There is an estimated 25,000 to 30,000 left.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78372" y="1474857"/>
            <a:ext cx="6019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/>
              <a:t>Status: Endangered</a:t>
            </a:r>
          </a:p>
        </p:txBody>
      </p:sp>
      <p:pic>
        <p:nvPicPr>
          <p:cNvPr id="3074" name="Picture 2" descr="Humpback Whale Research In Alaska | NOAA Fisheries">
            <a:extLst>
              <a:ext uri="{FF2B5EF4-FFF2-40B4-BE49-F238E27FC236}">
                <a16:creationId xmlns:a16="http://schemas.microsoft.com/office/drawing/2014/main" id="{59844EDF-8248-A046-9E37-F6C397D136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91000" y="3581400"/>
            <a:ext cx="4572000" cy="304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497964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r"/>
        <p:sndAc>
          <p:stSnd>
            <p:snd r:embed="rId2" name="drumroll.wav"/>
          </p:stSnd>
        </p:sndAc>
      </p:transition>
    </mc:Choice>
    <mc:Fallback xmlns="">
      <p:transition spd="slow">
        <p:fade/>
        <p:sndAc>
          <p:stSnd>
            <p:snd r:embed="rId4" name="drumroll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Reasons It’s Endangered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Humpback whales are endangered because of:</a:t>
            </a:r>
          </a:p>
          <a:p>
            <a:endParaRPr lang="en-US" dirty="0"/>
          </a:p>
          <a:p>
            <a:r>
              <a:rPr lang="en-US" dirty="0"/>
              <a:t>Whale Hunting (Humans)</a:t>
            </a:r>
          </a:p>
          <a:p>
            <a:r>
              <a:rPr lang="en-US" dirty="0"/>
              <a:t>Getting tangled in fishing equipment.</a:t>
            </a:r>
          </a:p>
          <a:p>
            <a:r>
              <a:rPr lang="en-US" dirty="0"/>
              <a:t>Collisions with ships</a:t>
            </a:r>
          </a:p>
          <a:p>
            <a:r>
              <a:rPr lang="en-US" dirty="0"/>
              <a:t>Acoustic disturbance</a:t>
            </a:r>
          </a:p>
          <a:p>
            <a:r>
              <a:rPr lang="en-US" dirty="0"/>
              <a:t>Habitat degradation</a:t>
            </a:r>
          </a:p>
          <a:p>
            <a:endParaRPr lang="en-US" dirty="0"/>
          </a:p>
        </p:txBody>
      </p:sp>
      <p:sp>
        <p:nvSpPr>
          <p:cNvPr id="5" name="5-Point Star 4"/>
          <p:cNvSpPr/>
          <p:nvPr/>
        </p:nvSpPr>
        <p:spPr>
          <a:xfrm>
            <a:off x="457200" y="6172200"/>
            <a:ext cx="457200" cy="305493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06696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  <p:sndAc>
          <p:stSnd>
            <p:snd r:embed="rId2" name="camera.wav"/>
          </p:stSnd>
        </p:sndAc>
      </p:transition>
    </mc:Choice>
    <mc:Fallback xmlns="">
      <p:transition spd="slow">
        <p:fade/>
        <p:sndAc>
          <p:stSnd>
            <p:snd r:embed="rId4" name="camera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xit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6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47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8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Conservation Measures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 Humpback whales gained protection in 1962 through the International Whaling Commission. Since then they have shown signs of recovery in the North Atlantic.</a:t>
            </a:r>
          </a:p>
        </p:txBody>
      </p:sp>
      <p:sp>
        <p:nvSpPr>
          <p:cNvPr id="5" name="5-Point Star 4"/>
          <p:cNvSpPr/>
          <p:nvPr/>
        </p:nvSpPr>
        <p:spPr>
          <a:xfrm>
            <a:off x="152400" y="6208541"/>
            <a:ext cx="609600" cy="416169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098" name="Picture 2" descr="12 Facts You May Not Know About Humpback Whales">
            <a:extLst>
              <a:ext uri="{FF2B5EF4-FFF2-40B4-BE49-F238E27FC236}">
                <a16:creationId xmlns:a16="http://schemas.microsoft.com/office/drawing/2014/main" id="{46ADB93B-85A3-1D42-BD38-55FC8C0B1DF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3200" y="3810000"/>
            <a:ext cx="4419600" cy="2946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631571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  <p:sndAc>
          <p:stSnd>
            <p:snd r:embed="rId2" name="arrow.wav"/>
          </p:stSnd>
        </p:sndAc>
      </p:transition>
    </mc:Choice>
    <mc:Fallback xmlns="">
      <p:transition spd="slow">
        <p:fade/>
        <p:sndAc>
          <p:stSnd>
            <p:snd r:embed="rId4" name="arrow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7" presetClass="emph" presetSubtype="0" fill="remove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2" dur="250" autoRev="1" fill="remove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13" dur="250" autoRev="1" fill="remove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14" dur="250" autoRev="1" fill="remove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" dur="250" autoRev="1" fill="remove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262</TotalTime>
  <Words>244</Words>
  <Application>Microsoft Macintosh PowerPoint</Application>
  <PresentationFormat>Экран (4:3)</PresentationFormat>
  <Paragraphs>51</Paragraphs>
  <Slides>9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4" baseType="lpstr">
      <vt:lpstr>Arial</vt:lpstr>
      <vt:lpstr>Calibri</vt:lpstr>
      <vt:lpstr>Constantia</vt:lpstr>
      <vt:lpstr>Wingdings 2</vt:lpstr>
      <vt:lpstr>Flow</vt:lpstr>
      <vt:lpstr>Humpback Whale</vt:lpstr>
      <vt:lpstr>Biome</vt:lpstr>
      <vt:lpstr>Description</vt:lpstr>
      <vt:lpstr>Diet</vt:lpstr>
      <vt:lpstr>Young (Offspring)</vt:lpstr>
      <vt:lpstr>Predators</vt:lpstr>
      <vt:lpstr>Remaining Population</vt:lpstr>
      <vt:lpstr>Reasons It’s Endangered</vt:lpstr>
      <vt:lpstr>Conservation Measures</vt:lpstr>
    </vt:vector>
  </TitlesOfParts>
  <Company>Avoca Central School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Microsoft Office User</cp:lastModifiedBy>
  <cp:revision>71</cp:revision>
  <dcterms:created xsi:type="dcterms:W3CDTF">2012-10-16T18:06:03Z</dcterms:created>
  <dcterms:modified xsi:type="dcterms:W3CDTF">2024-10-11T16:51:55Z</dcterms:modified>
</cp:coreProperties>
</file>